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72" r:id="rId4"/>
    <p:sldId id="273" r:id="rId5"/>
    <p:sldId id="270" r:id="rId6"/>
    <p:sldId id="274" r:id="rId7"/>
    <p:sldId id="275" r:id="rId8"/>
    <p:sldId id="276" r:id="rId9"/>
    <p:sldId id="277" r:id="rId10"/>
    <p:sldId id="271" r:id="rId1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5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0" autoAdjust="0"/>
    <p:restoredTop sz="88068" autoAdjust="0"/>
  </p:normalViewPr>
  <p:slideViewPr>
    <p:cSldViewPr snapToGrid="0">
      <p:cViewPr varScale="1">
        <p:scale>
          <a:sx n="97" d="100"/>
          <a:sy n="97" d="100"/>
        </p:scale>
        <p:origin x="11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-deangeckt\Downloads\tt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Setting</a:t>
            </a:r>
            <a:r>
              <a:rPr lang="en-US" baseline="0"/>
              <a:t> comparison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Sheet1!$A$11</c:f>
              <c:strCache>
                <c:ptCount val="1"/>
                <c:pt idx="0">
                  <c:v>fco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Sheet1!$B$10:$F$10</c:f>
              <c:strCache>
                <c:ptCount val="5"/>
                <c:pt idx="0">
                  <c:v>simple settings</c:v>
                </c:pt>
                <c:pt idx="1">
                  <c:v>simple upsampling</c:v>
                </c:pt>
                <c:pt idx="2">
                  <c:v>simple upsampling +  attention</c:v>
                </c:pt>
                <c:pt idx="3">
                  <c:v>augmented upsampling</c:v>
                </c:pt>
                <c:pt idx="4">
                  <c:v>augmented upsampling +  attention</c:v>
                </c:pt>
              </c:strCache>
            </c:strRef>
          </c:cat>
          <c:val>
            <c:numRef>
              <c:f>Sheet1!$B$11:$F$11</c:f>
              <c:numCache>
                <c:formatCode>General</c:formatCode>
                <c:ptCount val="5"/>
                <c:pt idx="0">
                  <c:v>0.52</c:v>
                </c:pt>
                <c:pt idx="1">
                  <c:v>0.88</c:v>
                </c:pt>
                <c:pt idx="2">
                  <c:v>0.9</c:v>
                </c:pt>
                <c:pt idx="3">
                  <c:v>0.92</c:v>
                </c:pt>
                <c:pt idx="4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B0-4E48-BCF3-C21E17567F07}"/>
            </c:ext>
          </c:extLst>
        </c:ser>
        <c:ser>
          <c:idx val="1"/>
          <c:order val="1"/>
          <c:tx>
            <c:strRef>
              <c:f>Sheet1!$A$12</c:f>
              <c:strCache>
                <c:ptCount val="1"/>
                <c:pt idx="0">
                  <c:v>fts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Sheet1!$B$10:$F$10</c:f>
              <c:strCache>
                <c:ptCount val="5"/>
                <c:pt idx="0">
                  <c:v>simple settings</c:v>
                </c:pt>
                <c:pt idx="1">
                  <c:v>simple upsampling</c:v>
                </c:pt>
                <c:pt idx="2">
                  <c:v>simple upsampling +  attention</c:v>
                </c:pt>
                <c:pt idx="3">
                  <c:v>augmented upsampling</c:v>
                </c:pt>
                <c:pt idx="4">
                  <c:v>augmented upsampling +  attention</c:v>
                </c:pt>
              </c:strCache>
            </c:strRef>
          </c:cat>
          <c:val>
            <c:numRef>
              <c:f>Sheet1!$B$12:$F$12</c:f>
              <c:numCache>
                <c:formatCode>General</c:formatCode>
                <c:ptCount val="5"/>
                <c:pt idx="0">
                  <c:v>0.5</c:v>
                </c:pt>
                <c:pt idx="1">
                  <c:v>0.82</c:v>
                </c:pt>
                <c:pt idx="2">
                  <c:v>0.79</c:v>
                </c:pt>
                <c:pt idx="3">
                  <c:v>0.8</c:v>
                </c:pt>
                <c:pt idx="4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B0-4E48-BCF3-C21E17567F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99446175"/>
        <c:axId val="1299449087"/>
      </c:barChart>
      <c:catAx>
        <c:axId val="1299446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449087"/>
        <c:crosses val="autoZero"/>
        <c:auto val="1"/>
        <c:lblAlgn val="ctr"/>
        <c:lblOffset val="100"/>
        <c:noMultiLvlLbl val="0"/>
      </c:catAx>
      <c:valAx>
        <c:axId val="1299449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Test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446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8ACCC-FA6C-4A4A-863E-C000AA0567D3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7E42-043A-4047-93D1-6E83B0E02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86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 might extract good and bad shots – so a player can learn from his mistakes </a:t>
            </a:r>
            <a:endParaRPr dirty="0"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Videos were collected using a phone camera (galaxy s20)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Very small data set!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On the right video is a forehand contra example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62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285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Media pipe - https://google.github.io/mediapipe/solutions/pose.html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system-ui"/>
              </a:rPr>
              <a:t>Media-Pipe Pose is a ML solution for high-fidelity body pose tracking, inferring 33 3D landmarks and background segmentation mask on the whole body from RGB video frames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For left hand player – we flip the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Empirically we chose P = 0.6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Empirically we chose windows of size 3</a:t>
            </a:r>
            <a:endParaRPr dirty="0"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226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281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frame example above we can see the right shoulder is a bit more down – person is more leaning, and hand is a bit more open</a:t>
            </a:r>
            <a:endParaRPr dirty="0"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1028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During experiments we found best hyper params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tried some feature selection – remove some landmarks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Fts splitting: test + </a:t>
            </a:r>
            <a:r>
              <a:rPr lang="en-US" dirty="0" err="1"/>
              <a:t>val</a:t>
            </a:r>
            <a:r>
              <a:rPr lang="en-US" dirty="0"/>
              <a:t> – 75/75. Train – 118/953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fco</a:t>
            </a:r>
            <a:r>
              <a:rPr lang="en-US" dirty="0"/>
              <a:t> splitting: test 50/50, </a:t>
            </a:r>
            <a:r>
              <a:rPr lang="en-US" dirty="0" err="1"/>
              <a:t>val</a:t>
            </a:r>
            <a:r>
              <a:rPr lang="en-US" dirty="0"/>
              <a:t> 32/32. Train – 80/2057</a:t>
            </a:r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7755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Fts splitting: test + </a:t>
            </a:r>
            <a:r>
              <a:rPr lang="en-US" dirty="0" err="1"/>
              <a:t>val</a:t>
            </a:r>
            <a:r>
              <a:rPr lang="en-US" dirty="0"/>
              <a:t> – 75/75. Train – 118/953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fco</a:t>
            </a:r>
            <a:r>
              <a:rPr lang="en-US" dirty="0"/>
              <a:t> splitting: test 50/50, </a:t>
            </a:r>
            <a:r>
              <a:rPr lang="en-US" dirty="0" err="1"/>
              <a:t>val</a:t>
            </a:r>
            <a:r>
              <a:rPr lang="en-US" dirty="0"/>
              <a:t> 32/32. Train – 80/2057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Fco</a:t>
            </a:r>
            <a:r>
              <a:rPr lang="en-US" dirty="0"/>
              <a:t> is much easier, (shorter shot) to classify </a:t>
            </a:r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995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8EB4-0B6B-C45C-86E3-1E02CC10A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A8822-CE75-A613-269D-6163CB888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48082-1B60-BCE9-A10D-CBABBBF4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D94AC-356B-6FEA-D756-A99EDC90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7579B-88A5-6C40-2DAC-3201F176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121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A62C-6558-3C38-9513-997B0EB2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4820D-82E3-0260-08F8-E813AFFCF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1DB5B-BC4F-4817-6EB2-EA7CD69A8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5BFDD-4897-452E-121F-333343B1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CD879-FF44-4AFC-2820-91006E66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654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78577-A64F-0AB3-D677-EEE887B96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A54AB-1EC7-4946-2628-7C5A3E335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9316A-3129-198C-CBBD-F2FE0C28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DC2E7-E26F-DCD5-783A-684B63C7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E7231-8ECB-8B1A-7638-836C37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166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CF3B-A618-AAAB-3A86-049D03F2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6641-804D-9550-916A-FCF4804C5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C0A6A-BF67-6160-ADDB-AF1965F6C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54A-8439-5FDF-7384-182AC51A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D4EA-DF1B-BE9C-AC40-C53313F9A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505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08D8-EA45-F33E-8792-0176652F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13EBC-AC24-2E7B-624F-D68B92BFB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4B4B9-41E6-7462-6FE8-206FFF48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6E329-3220-99F7-F4F6-F3AB378C6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215B0-22F1-1243-4667-F1B1D6FA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744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7CD7-B7BF-D890-5822-F35F2B4E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0AB46-341F-0322-08B7-3C192A509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6AC08-536E-4022-045F-A89127C21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BBCA5-8121-5FE4-A0BC-7D0F196F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5D3AD-1F4A-4C47-F0C2-49A8155F1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C3A19-4C3F-2639-6B00-5DAA6F8AD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479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91E1-601A-19C0-F99C-2A3173363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D210C-CE20-EE88-1336-061C1A5E8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8EB7D-92E1-A016-1296-D8308D878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3A296-4278-C910-DF7A-588F1B2D2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FDB7F-53B9-544D-1CCD-1CB73C035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4768D-6CD5-255E-5FA3-93856039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EA3E1B-6799-33EE-558E-0E8AFF65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AF921-9406-1AB5-E46D-0D7A9D99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965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C56-6E7D-C612-F2B4-8001AA54F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050FE-806A-155F-B27D-B4839952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D1634-1462-903E-8CD8-DE965E49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434BE-7DE1-31F6-0A95-B30CB322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816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A3F15-A1E7-ECA1-1F80-E9E3011B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62C53-49FC-BB26-0B56-AF566AE99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0CFB6-759E-4095-C12D-FE95DAC7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969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52C1-31F9-B80B-14BA-653CA6A3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CDA96-2679-88A6-C569-97D5D1D93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0BD65-CAC1-209A-0787-0375533E6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42528-A4F3-EFB4-D6AB-B482E586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A681D-45EE-E862-9357-DBB5DDD1E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5FFB1-EA08-F956-8F66-EBDF8DF8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585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0390-C3C5-58BF-E229-DA42F163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09E517-5E28-4902-E4A1-43AE2AE6E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2E551-AD73-FC66-70AE-1C95F83A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8FA5E-3E0D-4A26-3D5C-CE294A8C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E61A0-CBEF-A907-8869-F3B0B98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F7FB5-9914-B1AA-D572-6E1C7814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2276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177FC-5FDE-46D7-8E2F-E196689D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9851-4976-9367-5AAF-70E0FA751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B3FD1-5FFB-C952-C88B-9D636434A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E29AC-9A8A-4CE5-B9E8-E18AE81D2C65}" type="datetimeFigureOut">
              <a:rPr lang="en-IL" smtClean="0"/>
              <a:t>06/13/2023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F91CA-84AA-F953-E739-E862370CE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78BC7-4132-1081-A3BF-5B554FAA1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994F9-6F6B-4784-AA5C-CDD92FD4BF4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74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9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0.gif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34405-F820-94EB-604B-46D99724F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916" y="1593658"/>
            <a:ext cx="6404260" cy="2959419"/>
          </a:xfrm>
        </p:spPr>
        <p:txBody>
          <a:bodyPr>
            <a:normAutofit/>
          </a:bodyPr>
          <a:lstStyle/>
          <a:p>
            <a:pPr algn="l"/>
            <a:r>
              <a:rPr lang="en-US" sz="6700" dirty="0"/>
              <a:t>Table Tennis </a:t>
            </a:r>
            <a:br>
              <a:rPr lang="en-US" sz="6700" dirty="0"/>
            </a:br>
            <a:r>
              <a:rPr lang="en-US" sz="6700" dirty="0"/>
              <a:t>Shot Classification</a:t>
            </a:r>
            <a:endParaRPr lang="en-IL" sz="6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11B90-8639-31D3-4952-FD6E77D09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0916" y="4659464"/>
            <a:ext cx="6404260" cy="717208"/>
          </a:xfrm>
        </p:spPr>
        <p:txBody>
          <a:bodyPr>
            <a:normAutofit/>
          </a:bodyPr>
          <a:lstStyle/>
          <a:p>
            <a:pPr algn="l"/>
            <a:r>
              <a:rPr lang="en-US" sz="1700"/>
              <a:t>DL PROJECT</a:t>
            </a:r>
            <a:r>
              <a:rPr lang="he-IL" sz="1700"/>
              <a:t> </a:t>
            </a:r>
            <a:r>
              <a:rPr lang="en-US" sz="1700"/>
              <a:t>–</a:t>
            </a:r>
          </a:p>
          <a:p>
            <a:pPr algn="l"/>
            <a:r>
              <a:rPr lang="en-GB" sz="1700"/>
              <a:t>Classification of  correct vs. incorrect table tennis shots</a:t>
            </a:r>
            <a:endParaRPr lang="en-US" sz="1700"/>
          </a:p>
        </p:txBody>
      </p:sp>
      <p:pic>
        <p:nvPicPr>
          <p:cNvPr id="7" name="Graphic 6" descr="Table tennis">
            <a:extLst>
              <a:ext uri="{FF2B5EF4-FFF2-40B4-BE49-F238E27FC236}">
                <a16:creationId xmlns:a16="http://schemas.microsoft.com/office/drawing/2014/main" id="{8213FFD3-ED8E-7572-54B1-6DD0A581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880" y="1231758"/>
            <a:ext cx="4073459" cy="407345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73EE64F-16AA-4E92-AC75-26714B95F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90916" y="746452"/>
            <a:ext cx="1128382" cy="847206"/>
            <a:chOff x="8183879" y="1000124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82C925BF-6697-4E5C-A269-2F88053AC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34BFECD-A97E-4D3F-A8CF-03115207D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04B5AF9-C864-D7C5-A519-88A53872819D}"/>
              </a:ext>
            </a:extLst>
          </p:cNvPr>
          <p:cNvSpPr txBox="1"/>
          <p:nvPr/>
        </p:nvSpPr>
        <p:spPr>
          <a:xfrm>
            <a:off x="3048000" y="32460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6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4639" y="-36865"/>
            <a:ext cx="6186830" cy="8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&amp; Examinations </a:t>
            </a:r>
            <a:endParaRPr lang="en-US"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CBCEC9-5186-99FE-5094-189C4F53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68" y="2092305"/>
            <a:ext cx="37338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920D2-5E21-A46E-ADD1-0571CDBD3D4E}"/>
              </a:ext>
            </a:extLst>
          </p:cNvPr>
          <p:cNvSpPr/>
          <p:nvPr/>
        </p:nvSpPr>
        <p:spPr>
          <a:xfrm>
            <a:off x="1928813" y="1104852"/>
            <a:ext cx="1735931" cy="47148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FTS: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2D2547E-FB41-BE23-D605-88EA0E04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35343"/>
            <a:ext cx="2172081" cy="18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51674C-BB3F-98AA-C4F0-BBCF5217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1922657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9CEE50-8FA1-D20D-65B1-F0FA49586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443" y="4759544"/>
            <a:ext cx="2172081" cy="18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81B107-2430-E23B-808C-6EF9EA7080BC}"/>
              </a:ext>
            </a:extLst>
          </p:cNvPr>
          <p:cNvSpPr/>
          <p:nvPr/>
        </p:nvSpPr>
        <p:spPr>
          <a:xfrm>
            <a:off x="8767763" y="1104852"/>
            <a:ext cx="1735931" cy="471488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FCO:</a:t>
            </a:r>
          </a:p>
        </p:txBody>
      </p:sp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21FC3539-7E37-9709-2B52-4CF153A8D5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8" b="29583"/>
          <a:stretch/>
        </p:blipFill>
        <p:spPr>
          <a:xfrm>
            <a:off x="9744076" y="4935343"/>
            <a:ext cx="1909762" cy="1407566"/>
          </a:xfrm>
          <a:prstGeom prst="rect">
            <a:avLst/>
          </a:prstGeom>
        </p:spPr>
      </p:pic>
      <p:pic>
        <p:nvPicPr>
          <p:cNvPr id="12" name="Picture 11" descr="A person playing ping pong&#10;&#10;Description automatically generated">
            <a:extLst>
              <a:ext uri="{FF2B5EF4-FFF2-40B4-BE49-F238E27FC236}">
                <a16:creationId xmlns:a16="http://schemas.microsoft.com/office/drawing/2014/main" id="{607C125A-2B50-027E-9A0D-894B16C1E2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2" t="31070" r="11822" b="30193"/>
          <a:stretch/>
        </p:blipFill>
        <p:spPr>
          <a:xfrm>
            <a:off x="2354888" y="4972098"/>
            <a:ext cx="1886332" cy="1664494"/>
          </a:xfrm>
          <a:prstGeom prst="rect">
            <a:avLst/>
          </a:prstGeom>
        </p:spPr>
      </p:pic>
      <p:pic>
        <p:nvPicPr>
          <p:cNvPr id="14" name="Picture 13" descr="A person playing ping pong&#10;&#10;Description automatically generated">
            <a:extLst>
              <a:ext uri="{FF2B5EF4-FFF2-40B4-BE49-F238E27FC236}">
                <a16:creationId xmlns:a16="http://schemas.microsoft.com/office/drawing/2014/main" id="{18251915-0564-80AA-AFED-394FEC095F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8" t="26771" b="37291"/>
          <a:stretch/>
        </p:blipFill>
        <p:spPr>
          <a:xfrm>
            <a:off x="4597598" y="4920901"/>
            <a:ext cx="1650802" cy="17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21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4639" y="-36865"/>
            <a:ext cx="6186830" cy="8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</a:t>
            </a:r>
            <a:endParaRPr lang="en-US"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528860" y="1502149"/>
            <a:ext cx="5461513" cy="46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None/>
            </a:pPr>
            <a:r>
              <a:rPr lang="en-US" sz="1600" i="0" u="sng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Main goal: </a:t>
            </a:r>
            <a:endParaRPr lang="en-US"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A3C"/>
              </a:buClr>
              <a:buSzPts val="1600"/>
              <a:buNone/>
            </a:pPr>
            <a:r>
              <a:rPr lang="en-US" sz="1600" b="0" i="0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The main goal of this project is to classify and distinguish between </a:t>
            </a:r>
            <a:r>
              <a:rPr lang="en-US" sz="1600" b="1" i="0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technically correct </a:t>
            </a:r>
            <a:r>
              <a:rPr lang="en-US" sz="1600" b="0" i="0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table tennis shot to one that is not.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sz="1600" dirty="0">
              <a:solidFill>
                <a:srgbClr val="37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A3C"/>
              </a:buClr>
              <a:buSzPts val="1600"/>
              <a:buNone/>
            </a:pPr>
            <a:r>
              <a:rPr lang="en-US" sz="1600" u="sng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Application:</a:t>
            </a:r>
            <a:endParaRPr lang="en-US" u="sng" dirty="0"/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r>
              <a:rPr lang="en-US" sz="1600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A real time mobile application used to improve player skill during practice.</a:t>
            </a:r>
            <a:endParaRPr lang="en-US" dirty="0"/>
          </a:p>
        </p:txBody>
      </p:sp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id="{3AE9C970-B12C-F618-FC5F-CC9075981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7399" y="3622623"/>
            <a:ext cx="719374" cy="719374"/>
          </a:xfrm>
          <a:prstGeom prst="rect">
            <a:avLst/>
          </a:prstGeom>
        </p:spPr>
      </p:pic>
      <p:pic>
        <p:nvPicPr>
          <p:cNvPr id="14" name="Graphic 13" descr="Irritant outline">
            <a:extLst>
              <a:ext uri="{FF2B5EF4-FFF2-40B4-BE49-F238E27FC236}">
                <a16:creationId xmlns:a16="http://schemas.microsoft.com/office/drawing/2014/main" id="{6EAA7249-1BFF-2212-07AF-9874DB0EE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7160" y="3622623"/>
            <a:ext cx="636927" cy="636927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BAF99368-F831-ABED-AC4D-04EAD2A47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8" b="29583"/>
          <a:stretch/>
        </p:blipFill>
        <p:spPr>
          <a:xfrm>
            <a:off x="5559059" y="4408505"/>
            <a:ext cx="3080116" cy="2270160"/>
          </a:xfrm>
          <a:prstGeom prst="rect">
            <a:avLst/>
          </a:prstGeom>
        </p:spPr>
      </p:pic>
      <p:pic>
        <p:nvPicPr>
          <p:cNvPr id="5" name="Picture 4" descr="A person playing ping pong&#10;&#10;Description automatically generated">
            <a:extLst>
              <a:ext uri="{FF2B5EF4-FFF2-40B4-BE49-F238E27FC236}">
                <a16:creationId xmlns:a16="http://schemas.microsoft.com/office/drawing/2014/main" id="{3A8E786F-874D-4938-BCA1-52930D2400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2" t="34479" b="28334"/>
          <a:stretch/>
        </p:blipFill>
        <p:spPr>
          <a:xfrm>
            <a:off x="9476400" y="4342902"/>
            <a:ext cx="2383426" cy="2401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4639" y="-36865"/>
            <a:ext cx="6186830" cy="8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lang="en-US"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528860" y="1502149"/>
            <a:ext cx="5986240" cy="46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Raw data consists of table tennis </a:t>
            </a:r>
            <a:r>
              <a:rPr lang="en-US" sz="1600" b="1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practice</a:t>
            </a:r>
            <a:r>
              <a:rPr lang="en-US" sz="1600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600" b="1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videos</a:t>
            </a:r>
            <a:r>
              <a:rPr lang="en-US" sz="1600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 of several players in our local club. (ages of 15-60)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endParaRPr lang="en-US" sz="1600" dirty="0">
              <a:solidFill>
                <a:srgbClr val="373A3C"/>
              </a:solidFill>
              <a:latin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30 fps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600" dirty="0">
              <a:solidFill>
                <a:srgbClr val="373A3C"/>
              </a:solidFill>
              <a:latin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A practice video contains a </a:t>
            </a:r>
            <a:r>
              <a:rPr lang="en-US" sz="1600" b="1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single</a:t>
            </a:r>
            <a:r>
              <a:rPr lang="en-US" sz="1600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 player training on a specific shot repetitively 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some parts of a video can contain “garbage” such as player picking up the ball, leaving the table to get it etc.</a:t>
            </a:r>
          </a:p>
          <a:p>
            <a:pPr lvl="1" algn="l">
              <a:spcBef>
                <a:spcPts val="0"/>
              </a:spcBef>
              <a:buClr>
                <a:srgbClr val="373A3C"/>
              </a:buClr>
              <a:buSzPts val="1600"/>
            </a:pPr>
            <a:endParaRPr lang="en-US" sz="1400" dirty="0">
              <a:sym typeface="Arial"/>
            </a:endParaRPr>
          </a:p>
          <a:p>
            <a:pPr marL="285750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Shots were extracted from each video and were </a:t>
            </a:r>
            <a:r>
              <a:rPr lang="en-US" sz="1600" b="1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labeled</a:t>
            </a:r>
            <a:r>
              <a:rPr lang="en-US" sz="1600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 manually by us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100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Extraction will be explained next slides</a:t>
            </a:r>
          </a:p>
          <a:p>
            <a:pPr marL="285750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endParaRPr lang="en-US" sz="1500" dirty="0">
              <a:solidFill>
                <a:srgbClr val="37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We collected 2 types of shots:</a:t>
            </a:r>
          </a:p>
          <a:p>
            <a:pPr marL="800100" lvl="1" indent="-342900" algn="l">
              <a:spcBef>
                <a:spcPts val="0"/>
              </a:spcBef>
              <a:buClr>
                <a:srgbClr val="373A3C"/>
              </a:buClr>
              <a:buSzPts val="1600"/>
              <a:buAutoNum type="arabicPeriod"/>
            </a:pPr>
            <a:r>
              <a:rPr lang="en-US" sz="1600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Forehand contra (push) - 2301 shots, 162 good shots</a:t>
            </a:r>
          </a:p>
          <a:p>
            <a:pPr marL="800100" lvl="1" indent="-342900" algn="l">
              <a:spcBef>
                <a:spcPts val="0"/>
              </a:spcBef>
              <a:buClr>
                <a:srgbClr val="373A3C"/>
              </a:buClr>
              <a:buSzPts val="1600"/>
              <a:buAutoNum type="arabicPeriod"/>
            </a:pPr>
            <a:r>
              <a:rPr lang="en-US" sz="1600" dirty="0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Forehand top spin - 1371 shots, 268 good ones</a:t>
            </a:r>
          </a:p>
          <a:p>
            <a:pPr lvl="1" algn="l">
              <a:spcBef>
                <a:spcPts val="0"/>
              </a:spcBef>
              <a:buClr>
                <a:srgbClr val="373A3C"/>
              </a:buClr>
              <a:buSzPts val="1600"/>
            </a:pPr>
            <a:endParaRPr lang="en-US" sz="1600" dirty="0">
              <a:solidFill>
                <a:srgbClr val="373A3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latin typeface="Arial"/>
                <a:cs typeface="Arial"/>
                <a:sym typeface="Arial"/>
              </a:rPr>
              <a:t>Each shot is on average 15 frames</a:t>
            </a:r>
          </a:p>
        </p:txBody>
      </p:sp>
      <p:pic>
        <p:nvPicPr>
          <p:cNvPr id="3" name="fco_21_9">
            <a:hlinkClick r:id="" action="ppaction://media"/>
            <a:extLst>
              <a:ext uri="{FF2B5EF4-FFF2-40B4-BE49-F238E27FC236}">
                <a16:creationId xmlns:a16="http://schemas.microsoft.com/office/drawing/2014/main" id="{326F07F5-FE87-5010-7650-A21B709A2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8121" y="1130943"/>
            <a:ext cx="2585312" cy="45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9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171509" y="0"/>
            <a:ext cx="6186830" cy="8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Architecture – high level  </a:t>
            </a:r>
          </a:p>
        </p:txBody>
      </p:sp>
      <p:sp>
        <p:nvSpPr>
          <p:cNvPr id="3" name="Google Shape;112;p3">
            <a:extLst>
              <a:ext uri="{FF2B5EF4-FFF2-40B4-BE49-F238E27FC236}">
                <a16:creationId xmlns:a16="http://schemas.microsoft.com/office/drawing/2014/main" id="{EF6FC873-AB12-6937-2AA4-1D90DD1C86DE}"/>
              </a:ext>
            </a:extLst>
          </p:cNvPr>
          <p:cNvSpPr/>
          <p:nvPr/>
        </p:nvSpPr>
        <p:spPr>
          <a:xfrm>
            <a:off x="3722578" y="2593527"/>
            <a:ext cx="1093715" cy="8502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Shot extractor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4" name="Google Shape;113;p3">
            <a:extLst>
              <a:ext uri="{FF2B5EF4-FFF2-40B4-BE49-F238E27FC236}">
                <a16:creationId xmlns:a16="http://schemas.microsoft.com/office/drawing/2014/main" id="{748C25A3-98C9-BA18-1D54-7143A40D2686}"/>
              </a:ext>
            </a:extLst>
          </p:cNvPr>
          <p:cNvSpPr/>
          <p:nvPr/>
        </p:nvSpPr>
        <p:spPr>
          <a:xfrm>
            <a:off x="3720265" y="3822386"/>
            <a:ext cx="1093715" cy="8502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DL model</a:t>
            </a:r>
            <a:endParaRPr sz="1800" b="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cxnSp>
        <p:nvCxnSpPr>
          <p:cNvPr id="11" name="Google Shape;115;p3">
            <a:extLst>
              <a:ext uri="{FF2B5EF4-FFF2-40B4-BE49-F238E27FC236}">
                <a16:creationId xmlns:a16="http://schemas.microsoft.com/office/drawing/2014/main" id="{472C6160-2259-8844-D3C2-DC0B1711F864}"/>
              </a:ext>
            </a:extLst>
          </p:cNvPr>
          <p:cNvCxnSpPr>
            <a:cxnSpLocks/>
          </p:cNvCxnSpPr>
          <p:nvPr/>
        </p:nvCxnSpPr>
        <p:spPr>
          <a:xfrm flipH="1">
            <a:off x="4267123" y="2272212"/>
            <a:ext cx="2312" cy="2474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FD467D42-B06C-1187-03E8-73DC160D10E9}"/>
              </a:ext>
            </a:extLst>
          </p:cNvPr>
          <p:cNvSpPr/>
          <p:nvPr/>
        </p:nvSpPr>
        <p:spPr>
          <a:xfrm>
            <a:off x="3722578" y="1348103"/>
            <a:ext cx="1093715" cy="8502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Video</a:t>
            </a:r>
            <a:endParaRPr sz="1200" dirty="0">
              <a:solidFill>
                <a:schemeClr val="tx1"/>
              </a:solidFill>
            </a:endParaRPr>
          </a:p>
        </p:txBody>
      </p:sp>
      <p:cxnSp>
        <p:nvCxnSpPr>
          <p:cNvPr id="18" name="Google Shape;115;p3">
            <a:extLst>
              <a:ext uri="{FF2B5EF4-FFF2-40B4-BE49-F238E27FC236}">
                <a16:creationId xmlns:a16="http://schemas.microsoft.com/office/drawing/2014/main" id="{AE6D139D-3175-1898-FD24-0DF2971021BE}"/>
              </a:ext>
            </a:extLst>
          </p:cNvPr>
          <p:cNvCxnSpPr>
            <a:cxnSpLocks/>
          </p:cNvCxnSpPr>
          <p:nvPr/>
        </p:nvCxnSpPr>
        <p:spPr>
          <a:xfrm flipH="1">
            <a:off x="4264810" y="3487583"/>
            <a:ext cx="2312" cy="2474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" name="Google Shape;113;p3">
            <a:extLst>
              <a:ext uri="{FF2B5EF4-FFF2-40B4-BE49-F238E27FC236}">
                <a16:creationId xmlns:a16="http://schemas.microsoft.com/office/drawing/2014/main" id="{E1B20388-F39B-7A75-DBB0-6E5DC304A811}"/>
              </a:ext>
            </a:extLst>
          </p:cNvPr>
          <p:cNvSpPr/>
          <p:nvPr/>
        </p:nvSpPr>
        <p:spPr>
          <a:xfrm>
            <a:off x="3720265" y="5013447"/>
            <a:ext cx="1093715" cy="8502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predictions</a:t>
            </a:r>
            <a:endParaRPr sz="1200" b="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115;p3">
            <a:extLst>
              <a:ext uri="{FF2B5EF4-FFF2-40B4-BE49-F238E27FC236}">
                <a16:creationId xmlns:a16="http://schemas.microsoft.com/office/drawing/2014/main" id="{8785EF14-E8BD-ED4E-1F0E-AB89E5E6E9EC}"/>
              </a:ext>
            </a:extLst>
          </p:cNvPr>
          <p:cNvCxnSpPr>
            <a:cxnSpLocks/>
          </p:cNvCxnSpPr>
          <p:nvPr/>
        </p:nvCxnSpPr>
        <p:spPr>
          <a:xfrm flipH="1">
            <a:off x="4262498" y="4682625"/>
            <a:ext cx="2312" cy="2474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1F73F09E-F1DB-23A9-8A98-D466F576EE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t="23833" r="14575" b="19807"/>
          <a:stretch/>
        </p:blipFill>
        <p:spPr>
          <a:xfrm>
            <a:off x="6693487" y="4258073"/>
            <a:ext cx="1636643" cy="1307551"/>
          </a:xfrm>
          <a:prstGeom prst="rect">
            <a:avLst/>
          </a:prstGeom>
        </p:spPr>
      </p:pic>
      <p:pic>
        <p:nvPicPr>
          <p:cNvPr id="30" name="fco_21_9">
            <a:hlinkClick r:id="" action="ppaction://media"/>
            <a:extLst>
              <a:ext uri="{FF2B5EF4-FFF2-40B4-BE49-F238E27FC236}">
                <a16:creationId xmlns:a16="http://schemas.microsoft.com/office/drawing/2014/main" id="{53CD8743-E361-065F-F0FE-D13511338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6520" y="715511"/>
            <a:ext cx="1636643" cy="2909589"/>
          </a:xfrm>
          <a:prstGeom prst="rect">
            <a:avLst/>
          </a:prstGeom>
        </p:spPr>
      </p:pic>
      <p:cxnSp>
        <p:nvCxnSpPr>
          <p:cNvPr id="32" name="Google Shape;115;p3">
            <a:extLst>
              <a:ext uri="{FF2B5EF4-FFF2-40B4-BE49-F238E27FC236}">
                <a16:creationId xmlns:a16="http://schemas.microsoft.com/office/drawing/2014/main" id="{C7BBD80C-3CEE-CB8F-5840-CD973214F2D6}"/>
              </a:ext>
            </a:extLst>
          </p:cNvPr>
          <p:cNvCxnSpPr>
            <a:cxnSpLocks/>
          </p:cNvCxnSpPr>
          <p:nvPr/>
        </p:nvCxnSpPr>
        <p:spPr>
          <a:xfrm flipH="1">
            <a:off x="8669104" y="3824555"/>
            <a:ext cx="2312" cy="2474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" name="Google Shape;115;p3">
            <a:extLst>
              <a:ext uri="{FF2B5EF4-FFF2-40B4-BE49-F238E27FC236}">
                <a16:creationId xmlns:a16="http://schemas.microsoft.com/office/drawing/2014/main" id="{0690AEE0-24CE-E88E-9BE2-786C6AF00AC5}"/>
              </a:ext>
            </a:extLst>
          </p:cNvPr>
          <p:cNvCxnSpPr>
            <a:cxnSpLocks/>
          </p:cNvCxnSpPr>
          <p:nvPr/>
        </p:nvCxnSpPr>
        <p:spPr>
          <a:xfrm flipH="1">
            <a:off x="8682529" y="5739981"/>
            <a:ext cx="2312" cy="2474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7" name="Picture 16" descr="Chart, radar chart&#10;&#10;Description automatically generated">
            <a:extLst>
              <a:ext uri="{FF2B5EF4-FFF2-40B4-BE49-F238E27FC236}">
                <a16:creationId xmlns:a16="http://schemas.microsoft.com/office/drawing/2014/main" id="{13C92A41-C5B2-7C9C-A05E-1A1ADBFCB3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8" t="26976" r="15796" b="21646"/>
          <a:stretch/>
        </p:blipFill>
        <p:spPr>
          <a:xfrm>
            <a:off x="8684842" y="4300174"/>
            <a:ext cx="1636643" cy="1223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D327AA-A66A-0312-F45B-349EA200A168}"/>
              </a:ext>
            </a:extLst>
          </p:cNvPr>
          <p:cNvSpPr txBox="1"/>
          <p:nvPr/>
        </p:nvSpPr>
        <p:spPr>
          <a:xfrm>
            <a:off x="6138444" y="4490799"/>
            <a:ext cx="48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[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1C2A10-EA86-B6B0-DD38-073DF4A7F379}"/>
              </a:ext>
            </a:extLst>
          </p:cNvPr>
          <p:cNvSpPr txBox="1"/>
          <p:nvPr/>
        </p:nvSpPr>
        <p:spPr>
          <a:xfrm>
            <a:off x="10676197" y="4545384"/>
            <a:ext cx="8906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A1091D-4F72-1CE0-64E3-63B34E6BF61B}"/>
              </a:ext>
            </a:extLst>
          </p:cNvPr>
          <p:cNvSpPr txBox="1"/>
          <p:nvPr/>
        </p:nvSpPr>
        <p:spPr>
          <a:xfrm>
            <a:off x="8323504" y="4545384"/>
            <a:ext cx="48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,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854D1A-4CBE-9285-910F-99FFDB65A368}"/>
              </a:ext>
            </a:extLst>
          </p:cNvPr>
          <p:cNvSpPr txBox="1"/>
          <p:nvPr/>
        </p:nvSpPr>
        <p:spPr>
          <a:xfrm>
            <a:off x="10359283" y="4628726"/>
            <a:ext cx="487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5E23E-D0F5-7405-1240-8957FFE139D0}"/>
              </a:ext>
            </a:extLst>
          </p:cNvPr>
          <p:cNvSpPr txBox="1"/>
          <p:nvPr/>
        </p:nvSpPr>
        <p:spPr>
          <a:xfrm>
            <a:off x="7810199" y="5996871"/>
            <a:ext cx="1907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[1,0,…]</a:t>
            </a:r>
          </a:p>
        </p:txBody>
      </p:sp>
    </p:spTree>
    <p:extLst>
      <p:ext uri="{BB962C8B-B14F-4D97-AF65-F5344CB8AC3E}">
        <p14:creationId xmlns:p14="http://schemas.microsoft.com/office/powerpoint/2010/main" val="377978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4638" y="-36865"/>
            <a:ext cx="6659987" cy="8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– Shot extractor</a:t>
            </a:r>
            <a:endParaRPr lang="en-US"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528860" y="1502149"/>
            <a:ext cx="6029103" cy="46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The shot extractor is a </a:t>
            </a:r>
            <a:r>
              <a:rPr lang="en-US" sz="1600" b="1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preprocess</a:t>
            </a: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 component that extract shots from a video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endParaRPr lang="en-US" sz="16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i="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The Ex</a:t>
            </a: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tractor uses Google's Media pipe pose – each frame is converted to landmarks</a:t>
            </a:r>
            <a:endParaRPr lang="en-US" sz="1600" i="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GB" sz="1200" dirty="0"/>
              <a:t>Media-Pipe Pose is a ML solution for high-fidelity body pose tracking, inferring 33 3D landmarks and background segmentation mask on the whole body from RGB video frames </a:t>
            </a:r>
          </a:p>
          <a:p>
            <a:pPr lvl="1" algn="l">
              <a:spcBef>
                <a:spcPts val="0"/>
              </a:spcBef>
              <a:buClr>
                <a:srgbClr val="373A3C"/>
              </a:buClr>
              <a:buSzPts val="1600"/>
            </a:pPr>
            <a:endParaRPr lang="en-GB" sz="1200" dirty="0"/>
          </a:p>
          <a:p>
            <a:pPr marL="285750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cs typeface="Arial"/>
              </a:rPr>
              <a:t>We extract 25 landmarks per frame 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cs typeface="Arial"/>
                <a:sym typeface="Arial"/>
              </a:rPr>
              <a:t>Each landmark consist of 4 values - x, y, z and visibility, range from -1 to 1 </a:t>
            </a:r>
            <a:endParaRPr lang="en-US" sz="1600" dirty="0">
              <a:solidFill>
                <a:srgbClr val="373A3C"/>
              </a:solidFill>
              <a:cs typeface="Arial"/>
            </a:endParaRPr>
          </a:p>
          <a:p>
            <a:pPr marL="285750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endParaRPr lang="en-US" sz="1600" dirty="0">
              <a:solidFill>
                <a:srgbClr val="373A3C"/>
              </a:solidFill>
              <a:cs typeface="Arial"/>
            </a:endParaRPr>
          </a:p>
          <a:p>
            <a:pPr marL="285750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cs typeface="Arial"/>
              </a:rPr>
              <a:t>A shot is a sequence of up to 50 frames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cs typeface="Arial"/>
              </a:rPr>
              <a:t>In case of a short shot, we pad with 0’s</a:t>
            </a:r>
          </a:p>
        </p:txBody>
      </p: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FBBCBF0E-F6B7-C7AB-BAE6-4A5DD87AF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4" t="2709"/>
          <a:stretch/>
        </p:blipFill>
        <p:spPr>
          <a:xfrm>
            <a:off x="6459025" y="1630427"/>
            <a:ext cx="5461513" cy="3322130"/>
          </a:xfrm>
          <a:prstGeom prst="rect">
            <a:avLst/>
          </a:prstGeom>
        </p:spPr>
      </p:pic>
      <p:sp>
        <p:nvSpPr>
          <p:cNvPr id="41" name="Google Shape;100;p2">
            <a:extLst>
              <a:ext uri="{FF2B5EF4-FFF2-40B4-BE49-F238E27FC236}">
                <a16:creationId xmlns:a16="http://schemas.microsoft.com/office/drawing/2014/main" id="{1369FBB5-936F-EE6B-740F-B504499E58AB}"/>
              </a:ext>
            </a:extLst>
          </p:cNvPr>
          <p:cNvSpPr txBox="1"/>
          <p:nvPr/>
        </p:nvSpPr>
        <p:spPr>
          <a:xfrm>
            <a:off x="575699" y="755314"/>
            <a:ext cx="6659987" cy="41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pipe pose</a:t>
            </a:r>
            <a:endParaRPr lang="en-US"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56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4638" y="-36865"/>
            <a:ext cx="6659987" cy="8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– Shot extractor</a:t>
            </a:r>
            <a:endParaRPr lang="en-US"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528860" y="1502149"/>
            <a:ext cx="6845975" cy="46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We create a signal based on the landmarks (‘</a:t>
            </a:r>
            <a:r>
              <a:rPr lang="en-US" sz="1600" dirty="0" err="1">
                <a:solidFill>
                  <a:srgbClr val="373A3C"/>
                </a:solidFill>
                <a:ea typeface="Arial"/>
                <a:cs typeface="Arial"/>
                <a:sym typeface="Arial"/>
              </a:rPr>
              <a:t>mxy</a:t>
            </a: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’ - blue graph)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6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This signal describes the </a:t>
            </a:r>
            <a:r>
              <a:rPr lang="en-US" sz="1600" b="1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mobility</a:t>
            </a: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 of the right hand 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In each frame we look at a window around it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There are 6 landmarks of the right hand, each has x and y coordinates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For each coordinate we average the diff between those values, in the window</a:t>
            </a:r>
          </a:p>
          <a:p>
            <a:pPr marL="1200150" lvl="2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1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E.g. diff of landmark 16’s x = [0.048, 0.05, 0.052] - &gt; [0.01, 0.02] // </a:t>
            </a:r>
            <a:r>
              <a:rPr lang="he-IL" sz="11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ההפרשים</a:t>
            </a:r>
            <a:endParaRPr lang="en-US" sz="11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1200150" lvl="2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1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E.g. the avg is 0.015</a:t>
            </a:r>
            <a:r>
              <a:rPr lang="he-IL" sz="11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11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 //</a:t>
            </a:r>
            <a:r>
              <a:rPr lang="he-IL" sz="11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 ממוצע ההפרשים</a:t>
            </a:r>
            <a:endParaRPr lang="en-US" sz="11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We average the right-hand landmark’s previous averages to a single value</a:t>
            </a:r>
          </a:p>
          <a:p>
            <a:pPr marL="1200150" lvl="2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1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6 averages for x and y per landmark</a:t>
            </a:r>
          </a:p>
          <a:p>
            <a:pPr lvl="2" algn="l">
              <a:spcBef>
                <a:spcPts val="0"/>
              </a:spcBef>
              <a:buClr>
                <a:srgbClr val="373A3C"/>
              </a:buClr>
              <a:buSzPts val="1600"/>
            </a:pPr>
            <a:endParaRPr lang="en-US" sz="11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To determine if a shot has started or finished, we use a dynamic threshold (purple line)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The threshold is calculated each frame, just like the signal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Threshold = P * the avg of the signal so far</a:t>
            </a:r>
          </a:p>
          <a:p>
            <a:pPr lvl="1" algn="l">
              <a:spcBef>
                <a:spcPts val="0"/>
              </a:spcBef>
              <a:buClr>
                <a:srgbClr val="373A3C"/>
              </a:buClr>
              <a:buSzPts val="1600"/>
            </a:pPr>
            <a:endParaRPr lang="en-US" sz="12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285750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Each player has a very different “shot profile” depends on his speed, reaction time, technique etc. 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Dynamic threshold enabled the extraction for different inputs 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endParaRPr lang="en-US" sz="12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285750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At the end we have a list of shots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Landmarks are saved during the process 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endParaRPr lang="en-US" sz="16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1" name="Google Shape;100;p2">
            <a:extLst>
              <a:ext uri="{FF2B5EF4-FFF2-40B4-BE49-F238E27FC236}">
                <a16:creationId xmlns:a16="http://schemas.microsoft.com/office/drawing/2014/main" id="{1369FBB5-936F-EE6B-740F-B504499E58AB}"/>
              </a:ext>
            </a:extLst>
          </p:cNvPr>
          <p:cNvSpPr txBox="1"/>
          <p:nvPr/>
        </p:nvSpPr>
        <p:spPr>
          <a:xfrm>
            <a:off x="575699" y="755314"/>
            <a:ext cx="6659987" cy="41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Extraction</a:t>
            </a:r>
            <a:endParaRPr lang="en-US" sz="2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26045-71D8-95B1-9735-AA8E307D4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836" y="3429000"/>
            <a:ext cx="3184842" cy="2507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D69BE-53A5-4263-42AE-F837C4E23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124" y="801152"/>
            <a:ext cx="3272554" cy="25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4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4638" y="-36865"/>
            <a:ext cx="6659987" cy="8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– DL model</a:t>
            </a:r>
            <a:endParaRPr lang="en-US"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528859" y="1502149"/>
            <a:ext cx="6335765" cy="46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spcBef>
                <a:spcPts val="0"/>
              </a:spcBef>
              <a:buClr>
                <a:srgbClr val="373A3C"/>
              </a:buClr>
              <a:buSzPts val="1600"/>
            </a:pPr>
            <a:r>
              <a:rPr lang="en-US" sz="1600" u="sng" dirty="0">
                <a:solidFill>
                  <a:srgbClr val="373A3C"/>
                </a:solidFill>
                <a:cs typeface="Arial"/>
                <a:sym typeface="Arial"/>
              </a:rPr>
              <a:t>Network</a:t>
            </a:r>
          </a:p>
          <a:p>
            <a:pPr algn="l">
              <a:spcBef>
                <a:spcPts val="0"/>
              </a:spcBef>
              <a:buClr>
                <a:srgbClr val="373A3C"/>
              </a:buClr>
              <a:buSzPts val="1600"/>
            </a:pPr>
            <a:endParaRPr lang="en-US" sz="1600" u="sng" dirty="0">
              <a:solidFill>
                <a:srgbClr val="373A3C"/>
              </a:solidFill>
              <a:cs typeface="Arial"/>
              <a:sym typeface="Arial"/>
            </a:endParaRPr>
          </a:p>
          <a:p>
            <a:pPr marL="285750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cs typeface="Arial"/>
                <a:sym typeface="Arial"/>
              </a:rPr>
              <a:t>The input from previous step is a shot of shape [50, 100]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200" dirty="0">
                <a:solidFill>
                  <a:srgbClr val="373A3C"/>
                </a:solidFill>
                <a:cs typeface="Arial"/>
                <a:sym typeface="Arial"/>
              </a:rPr>
              <a:t>50 frames (sequence), each frame has 100 values represent the 25 landmarks 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endParaRPr lang="en-US" sz="16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Sequential model based on multi layers bidirectional LSTM with attention 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endParaRPr lang="en-US" sz="12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Fully connected layer (hidden dimension -&gt; 2 ) on top + log soft max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6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r>
              <a:rPr lang="en-US" sz="1600" u="sng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Training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600" u="sng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Negative log likelihood loss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6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Adam optimizer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6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Step Lr scheduling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600" dirty="0">
              <a:solidFill>
                <a:srgbClr val="373A3C"/>
              </a:solidFill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600" dirty="0">
                <a:solidFill>
                  <a:srgbClr val="373A3C"/>
                </a:solidFill>
                <a:ea typeface="Arial"/>
                <a:cs typeface="Arial"/>
                <a:sym typeface="Arial"/>
              </a:rPr>
              <a:t>Early stopping</a:t>
            </a:r>
          </a:p>
        </p:txBody>
      </p:sp>
    </p:spTree>
    <p:extLst>
      <p:ext uri="{BB962C8B-B14F-4D97-AF65-F5344CB8AC3E}">
        <p14:creationId xmlns:p14="http://schemas.microsoft.com/office/powerpoint/2010/main" val="350827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4639" y="-36865"/>
            <a:ext cx="6186830" cy="8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augmentation </a:t>
            </a:r>
            <a:endParaRPr lang="en-US"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528860" y="1502149"/>
            <a:ext cx="5978620" cy="46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800" dirty="0"/>
              <a:t>Our data set is very small and not balanced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400" dirty="0"/>
              <a:t>Test &amp; validation set created in advance and are balanced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Tx/>
              <a:buChar char="-"/>
            </a:pPr>
            <a:r>
              <a:rPr lang="en-US" sz="1400" dirty="0"/>
              <a:t>Train set is not balanced </a:t>
            </a:r>
          </a:p>
          <a:p>
            <a:pPr lvl="1" algn="l">
              <a:spcBef>
                <a:spcPts val="0"/>
              </a:spcBef>
              <a:buClr>
                <a:srgbClr val="373A3C"/>
              </a:buClr>
              <a:buSzPts val="1600"/>
            </a:pPr>
            <a:endParaRPr lang="en-US" sz="18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800" dirty="0"/>
              <a:t>We used data augmentation as part of our up-sampling technique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8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800" dirty="0"/>
              <a:t>Pseudo code: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800" dirty="0"/>
          </a:p>
          <a:p>
            <a:pPr lvl="1" algn="l">
              <a:spcBef>
                <a:spcPts val="0"/>
              </a:spcBef>
              <a:buClr>
                <a:srgbClr val="373A3C"/>
              </a:buClr>
              <a:buSzPts val="1600"/>
            </a:pPr>
            <a:r>
              <a:rPr lang="en-US" sz="1400" dirty="0"/>
              <a:t>For each frame </a:t>
            </a:r>
          </a:p>
          <a:p>
            <a:pPr lvl="1" algn="l">
              <a:spcBef>
                <a:spcPts val="0"/>
              </a:spcBef>
              <a:buClr>
                <a:srgbClr val="373A3C"/>
              </a:buClr>
              <a:buSzPts val="1600"/>
            </a:pPr>
            <a:r>
              <a:rPr lang="en-US" sz="1400" dirty="0"/>
              <a:t>   For each right-hand landmark</a:t>
            </a:r>
          </a:p>
          <a:p>
            <a:pPr lvl="1" algn="l">
              <a:spcBef>
                <a:spcPts val="0"/>
              </a:spcBef>
              <a:buClr>
                <a:srgbClr val="373A3C"/>
              </a:buClr>
              <a:buSzPts val="1600"/>
            </a:pPr>
            <a:r>
              <a:rPr lang="en-US" sz="1400" dirty="0"/>
              <a:t>      X, y, z += Rand.Uniform[-0.01, 0.01] </a:t>
            </a:r>
          </a:p>
          <a:p>
            <a:pPr lvl="1" algn="l">
              <a:spcBef>
                <a:spcPts val="0"/>
              </a:spcBef>
              <a:buClr>
                <a:srgbClr val="373A3C"/>
              </a:buClr>
              <a:buSzPts val="1600"/>
            </a:pPr>
            <a:endParaRPr lang="en-US" sz="1400" dirty="0"/>
          </a:p>
          <a:p>
            <a:pPr lvl="1" algn="l">
              <a:spcBef>
                <a:spcPts val="0"/>
              </a:spcBef>
              <a:buClr>
                <a:srgbClr val="373A3C"/>
              </a:buClr>
              <a:buSzPts val="1600"/>
            </a:pPr>
            <a:r>
              <a:rPr lang="en-US" sz="1400" dirty="0"/>
              <a:t>Both frame, landmark and coordinates are chosen in random</a:t>
            </a:r>
          </a:p>
        </p:txBody>
      </p:sp>
      <p:cxnSp>
        <p:nvCxnSpPr>
          <p:cNvPr id="6" name="Google Shape;115;p3">
            <a:extLst>
              <a:ext uri="{FF2B5EF4-FFF2-40B4-BE49-F238E27FC236}">
                <a16:creationId xmlns:a16="http://schemas.microsoft.com/office/drawing/2014/main" id="{68B50CF0-44B1-1307-2E95-C07DFD4D44F7}"/>
              </a:ext>
            </a:extLst>
          </p:cNvPr>
          <p:cNvCxnSpPr>
            <a:cxnSpLocks/>
          </p:cNvCxnSpPr>
          <p:nvPr/>
        </p:nvCxnSpPr>
        <p:spPr>
          <a:xfrm>
            <a:off x="9175121" y="2091641"/>
            <a:ext cx="343941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9EACB6D-5DFE-E854-F03D-A2869A417C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t="7518" r="8832"/>
          <a:stretch/>
        </p:blipFill>
        <p:spPr>
          <a:xfrm>
            <a:off x="6391469" y="556259"/>
            <a:ext cx="2859619" cy="3338839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43E2C811-E46F-6EFC-3BBE-868915316B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2" t="7505" r="14072" b="16970"/>
          <a:stretch/>
        </p:blipFill>
        <p:spPr>
          <a:xfrm>
            <a:off x="9616645" y="556259"/>
            <a:ext cx="2594383" cy="2784966"/>
          </a:xfrm>
          <a:prstGeom prst="rect">
            <a:avLst/>
          </a:prstGeom>
        </p:spPr>
      </p:pic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08D94378-7485-97AC-A31E-CAF571B550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19052" r="10003"/>
          <a:stretch/>
        </p:blipFill>
        <p:spPr>
          <a:xfrm>
            <a:off x="6547808" y="3570448"/>
            <a:ext cx="2703280" cy="2922958"/>
          </a:xfrm>
          <a:prstGeom prst="rect">
            <a:avLst/>
          </a:prstGeom>
        </p:spPr>
      </p:pic>
      <p:cxnSp>
        <p:nvCxnSpPr>
          <p:cNvPr id="14" name="Google Shape;115;p3">
            <a:extLst>
              <a:ext uri="{FF2B5EF4-FFF2-40B4-BE49-F238E27FC236}">
                <a16:creationId xmlns:a16="http://schemas.microsoft.com/office/drawing/2014/main" id="{5425EF8C-0668-CCE8-35C6-89096E34D14D}"/>
              </a:ext>
            </a:extLst>
          </p:cNvPr>
          <p:cNvCxnSpPr>
            <a:cxnSpLocks/>
          </p:cNvCxnSpPr>
          <p:nvPr/>
        </p:nvCxnSpPr>
        <p:spPr>
          <a:xfrm>
            <a:off x="9055990" y="4772928"/>
            <a:ext cx="343941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6" name="Picture 15" descr="Chart, radar chart&#10;&#10;Description automatically generated">
            <a:extLst>
              <a:ext uri="{FF2B5EF4-FFF2-40B4-BE49-F238E27FC236}">
                <a16:creationId xmlns:a16="http://schemas.microsoft.com/office/drawing/2014/main" id="{7EB95383-2E6C-446F-8E8E-E05D9F63BA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6" t="17124" r="16408" b="18760"/>
          <a:stretch/>
        </p:blipFill>
        <p:spPr>
          <a:xfrm>
            <a:off x="9618906" y="3516776"/>
            <a:ext cx="2492103" cy="24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1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04639" y="-36865"/>
            <a:ext cx="6186830" cy="87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&amp; Examinations </a:t>
            </a:r>
            <a:endParaRPr lang="en-US"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528860" y="1502149"/>
            <a:ext cx="5719540" cy="46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r>
              <a:rPr lang="en-US" sz="1600" dirty="0">
                <a:solidFill>
                  <a:srgbClr val="373A3C"/>
                </a:solidFill>
                <a:cs typeface="Arial"/>
                <a:sym typeface="Arial"/>
              </a:rPr>
              <a:t>Experiments made during the development: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3A3C"/>
                </a:solidFill>
                <a:cs typeface="Arial"/>
                <a:sym typeface="Arial"/>
              </a:rPr>
              <a:t>fixed train, test &amp; validation set</a:t>
            </a:r>
          </a:p>
          <a:p>
            <a:pPr marL="742950" lvl="1" indent="-285750" algn="l">
              <a:spcBef>
                <a:spcPts val="0"/>
              </a:spcBef>
              <a:buClr>
                <a:srgbClr val="373A3C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3A3C"/>
                </a:solidFill>
                <a:cs typeface="Arial"/>
                <a:sym typeface="Arial"/>
              </a:rPr>
              <a:t>fixed hyper parameters ( 64 hidden dim, 3 layers etc.)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600" dirty="0">
              <a:solidFill>
                <a:srgbClr val="373A3C"/>
              </a:solidFill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400" dirty="0">
                <a:solidFill>
                  <a:srgbClr val="373A3C"/>
                </a:solidFill>
                <a:cs typeface="Arial"/>
                <a:sym typeface="Arial"/>
              </a:rPr>
              <a:t>Simple settings – without up sampling and attention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400" dirty="0">
              <a:solidFill>
                <a:srgbClr val="373A3C"/>
              </a:solidFill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400" dirty="0">
                <a:solidFill>
                  <a:srgbClr val="373A3C"/>
                </a:solidFill>
                <a:cs typeface="Arial"/>
                <a:sym typeface="Arial"/>
              </a:rPr>
              <a:t>simple up sampling – clone samples from minority class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endParaRPr lang="en-US" sz="1400" dirty="0">
              <a:solidFill>
                <a:srgbClr val="373A3C"/>
              </a:solidFill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400" dirty="0">
                <a:solidFill>
                  <a:srgbClr val="373A3C"/>
                </a:solidFill>
                <a:cs typeface="Arial"/>
                <a:sym typeface="Arial"/>
              </a:rPr>
              <a:t>Augmented up sampling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endParaRPr lang="en-US" sz="1400" dirty="0">
              <a:solidFill>
                <a:srgbClr val="373A3C"/>
              </a:solidFill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400" dirty="0">
                <a:solidFill>
                  <a:srgbClr val="373A3C"/>
                </a:solidFill>
                <a:cs typeface="Arial"/>
                <a:sym typeface="Arial"/>
              </a:rPr>
              <a:t>Augmented up sampling + adding the attention layer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endParaRPr lang="en-US" sz="1400" dirty="0">
              <a:solidFill>
                <a:srgbClr val="373A3C"/>
              </a:solidFill>
              <a:cs typeface="Arial"/>
              <a:sym typeface="Arial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  <a:buFontTx/>
              <a:buChar char="-"/>
            </a:pPr>
            <a:r>
              <a:rPr lang="en-US" sz="1400" dirty="0">
                <a:solidFill>
                  <a:srgbClr val="373A3C"/>
                </a:solidFill>
                <a:cs typeface="Arial"/>
                <a:sym typeface="Arial"/>
              </a:rPr>
              <a:t>Simple up sampling + attention layer </a:t>
            </a: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3A3C"/>
              </a:buClr>
              <a:buSzPts val="1600"/>
            </a:pPr>
            <a:endParaRPr lang="en-US" sz="1600" dirty="0">
              <a:solidFill>
                <a:srgbClr val="373A3C"/>
              </a:solidFill>
              <a:cs typeface="Arial"/>
              <a:sym typeface="Arial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B5B2128-13DB-E311-7BD4-8610D01BDAAE}"/>
              </a:ext>
            </a:extLst>
          </p:cNvPr>
          <p:cNvGraphicFramePr>
            <a:graphicFrameLocks/>
          </p:cNvGraphicFramePr>
          <p:nvPr/>
        </p:nvGraphicFramePr>
        <p:xfrm>
          <a:off x="5700713" y="1278730"/>
          <a:ext cx="5667375" cy="3643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5260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955</Words>
  <Application>Microsoft Office PowerPoint</Application>
  <PresentationFormat>Widescreen</PresentationFormat>
  <Paragraphs>150</Paragraphs>
  <Slides>10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system-ui</vt:lpstr>
      <vt:lpstr>Office Theme</vt:lpstr>
      <vt:lpstr>Table Tennis  Shot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PING-POND  SHOT CLASSIFICATION</dc:title>
  <dc:creator>עדי ברוקר</dc:creator>
  <cp:lastModifiedBy>Dean Geckt</cp:lastModifiedBy>
  <cp:revision>58</cp:revision>
  <dcterms:created xsi:type="dcterms:W3CDTF">2022-08-19T12:29:13Z</dcterms:created>
  <dcterms:modified xsi:type="dcterms:W3CDTF">2023-06-13T09:11:15Z</dcterms:modified>
</cp:coreProperties>
</file>